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0" r:id="rId3"/>
    <p:sldId id="307" r:id="rId4"/>
    <p:sldId id="309" r:id="rId5"/>
    <p:sldId id="313" r:id="rId6"/>
    <p:sldId id="314" r:id="rId7"/>
    <p:sldId id="316" r:id="rId8"/>
    <p:sldId id="317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1" autoAdjust="0"/>
    <p:restoredTop sz="89881" autoAdjust="0"/>
  </p:normalViewPr>
  <p:slideViewPr>
    <p:cSldViewPr snapToGrid="0">
      <p:cViewPr varScale="1">
        <p:scale>
          <a:sx n="159" d="100"/>
          <a:sy n="159" d="100"/>
        </p:scale>
        <p:origin x="16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0641E-4F89-4190-B294-4040B2ED4B3E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39B1A-0957-44E1-B4BF-9CEC119D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5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6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10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02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29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44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66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4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5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4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5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3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9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7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4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8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5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3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8AE5-F19F-4752-9CB3-0D4CB295FCC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4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escacademy.nasa.gov/workshops/AePW3/public/wg/highspee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web.com/search/datasheet.aspx?matguid=b8d536e0b9b54bd7b69e4124d8f1d20a&amp;ckck=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3</a:t>
            </a:r>
            <a:r>
              <a:rPr lang="en-US" baseline="30000" dirty="0">
                <a:latin typeface="Century Gothic" panose="020B0502020202020204" pitchFamily="34" charset="0"/>
              </a:rPr>
              <a:t>rd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AeroElastic</a:t>
            </a:r>
            <a:r>
              <a:rPr lang="en-US" dirty="0">
                <a:latin typeface="Century Gothic" panose="020B0502020202020204" pitchFamily="34" charset="0"/>
              </a:rPr>
              <a:t> Prediction Workshop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dirty="0">
                <a:latin typeface="Century Gothic" panose="020B0502020202020204" pitchFamily="34" charset="0"/>
              </a:rPr>
              <a:t>High-Speed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130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November 17, 2022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Organizer: Eric L. Blades, ATA Engineering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RC-19 Experiment: Kirk R. Brouwer, AFRL SSC</a:t>
            </a:r>
          </a:p>
          <a:p>
            <a:r>
              <a:rPr lang="en-US" dirty="0" err="1">
                <a:latin typeface="Century Gothic" panose="020B0502020202020204" pitchFamily="34" charset="0"/>
              </a:rPr>
              <a:t>HyMAX</a:t>
            </a:r>
            <a:r>
              <a:rPr lang="en-US" dirty="0">
                <a:latin typeface="Century Gothic" panose="020B0502020202020204" pitchFamily="34" charset="0"/>
              </a:rPr>
              <a:t> Experiment: Krishna M. Talluru / Andrew J. Neely, UNSW-Canberra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73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Open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888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Administrative</a:t>
            </a:r>
          </a:p>
          <a:p>
            <a:r>
              <a:rPr lang="en-US" dirty="0">
                <a:latin typeface="Century Gothic" panose="020B0502020202020204" pitchFamily="34" charset="0"/>
              </a:rPr>
              <a:t>Announcements and questions</a:t>
            </a:r>
          </a:p>
          <a:p>
            <a:r>
              <a:rPr lang="en-US" dirty="0">
                <a:latin typeface="Century Gothic" panose="020B0502020202020204" pitchFamily="34" charset="0"/>
              </a:rPr>
              <a:t>Questions regarding workshop cases</a:t>
            </a:r>
          </a:p>
          <a:p>
            <a:r>
              <a:rPr lang="en-US" dirty="0">
                <a:latin typeface="Century Gothic" panose="020B0502020202020204" pitchFamily="34" charset="0"/>
              </a:rPr>
              <a:t>Intended to be a working meeting</a:t>
            </a:r>
          </a:p>
        </p:txBody>
      </p:sp>
    </p:spTree>
    <p:extLst>
      <p:ext uri="{BB962C8B-B14F-4D97-AF65-F5344CB8AC3E}">
        <p14:creationId xmlns:p14="http://schemas.microsoft.com/office/powerpoint/2010/main" val="105361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Administrative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888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Confirm workshop participants and tools plan to use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Please provide codes plan to use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Seeking volunteers to provide progress updates for future meetings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03B89F2-1C32-45A9-9089-DE85DB4C3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349422"/>
              </p:ext>
            </p:extLst>
          </p:nvPr>
        </p:nvGraphicFramePr>
        <p:xfrm>
          <a:off x="535912" y="2745281"/>
          <a:ext cx="10515599" cy="2305399"/>
        </p:xfrm>
        <a:graphic>
          <a:graphicData uri="http://schemas.openxmlformats.org/drawingml/2006/table">
            <a:tbl>
              <a:tblPr/>
              <a:tblGrid>
                <a:gridCol w="849031">
                  <a:extLst>
                    <a:ext uri="{9D8B030D-6E8A-4147-A177-3AD203B41FA5}">
                      <a16:colId xmlns:a16="http://schemas.microsoft.com/office/drawing/2014/main" val="4041054287"/>
                    </a:ext>
                  </a:extLst>
                </a:gridCol>
                <a:gridCol w="842398">
                  <a:extLst>
                    <a:ext uri="{9D8B030D-6E8A-4147-A177-3AD203B41FA5}">
                      <a16:colId xmlns:a16="http://schemas.microsoft.com/office/drawing/2014/main" val="2479311720"/>
                    </a:ext>
                  </a:extLst>
                </a:gridCol>
                <a:gridCol w="1441583">
                  <a:extLst>
                    <a:ext uri="{9D8B030D-6E8A-4147-A177-3AD203B41FA5}">
                      <a16:colId xmlns:a16="http://schemas.microsoft.com/office/drawing/2014/main" val="2961259261"/>
                    </a:ext>
                  </a:extLst>
                </a:gridCol>
                <a:gridCol w="1028123">
                  <a:extLst>
                    <a:ext uri="{9D8B030D-6E8A-4147-A177-3AD203B41FA5}">
                      <a16:colId xmlns:a16="http://schemas.microsoft.com/office/drawing/2014/main" val="1489817270"/>
                    </a:ext>
                  </a:extLst>
                </a:gridCol>
                <a:gridCol w="1061288">
                  <a:extLst>
                    <a:ext uri="{9D8B030D-6E8A-4147-A177-3AD203B41FA5}">
                      <a16:colId xmlns:a16="http://schemas.microsoft.com/office/drawing/2014/main" val="3598576505"/>
                    </a:ext>
                  </a:extLst>
                </a:gridCol>
                <a:gridCol w="990536">
                  <a:extLst>
                    <a:ext uri="{9D8B030D-6E8A-4147-A177-3AD203B41FA5}">
                      <a16:colId xmlns:a16="http://schemas.microsoft.com/office/drawing/2014/main" val="2164202723"/>
                    </a:ext>
                  </a:extLst>
                </a:gridCol>
                <a:gridCol w="1406207">
                  <a:extLst>
                    <a:ext uri="{9D8B030D-6E8A-4147-A177-3AD203B41FA5}">
                      <a16:colId xmlns:a16="http://schemas.microsoft.com/office/drawing/2014/main" val="552212996"/>
                    </a:ext>
                  </a:extLst>
                </a:gridCol>
                <a:gridCol w="895462">
                  <a:extLst>
                    <a:ext uri="{9D8B030D-6E8A-4147-A177-3AD203B41FA5}">
                      <a16:colId xmlns:a16="http://schemas.microsoft.com/office/drawing/2014/main" val="4189240295"/>
                    </a:ext>
                  </a:extLst>
                </a:gridCol>
                <a:gridCol w="866719">
                  <a:extLst>
                    <a:ext uri="{9D8B030D-6E8A-4147-A177-3AD203B41FA5}">
                      <a16:colId xmlns:a16="http://schemas.microsoft.com/office/drawing/2014/main" val="720703312"/>
                    </a:ext>
                  </a:extLst>
                </a:gridCol>
                <a:gridCol w="1134252">
                  <a:extLst>
                    <a:ext uri="{9D8B030D-6E8A-4147-A177-3AD203B41FA5}">
                      <a16:colId xmlns:a16="http://schemas.microsoft.com/office/drawing/2014/main" val="487405998"/>
                    </a:ext>
                  </a:extLst>
                </a:gridCol>
              </a:tblGrid>
              <a:tr h="1515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9" marR="6639" marT="6639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RC-19</a:t>
                      </a:r>
                    </a:p>
                  </a:txBody>
                  <a:tcPr marL="6639" marR="6639" marT="66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HyMAX</a:t>
                      </a:r>
                    </a:p>
                  </a:txBody>
                  <a:tcPr marL="6639" marR="6639" marT="66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950191"/>
                  </a:ext>
                </a:extLst>
              </a:tr>
              <a:tr h="6276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Organization</a:t>
                      </a:r>
                    </a:p>
                  </a:txBody>
                  <a:tcPr marL="6639" marR="6639" marT="6639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POC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/ Toolset</a:t>
                      </a:r>
                    </a:p>
                  </a:txBody>
                  <a:tcPr marL="6639" marR="6639" marT="66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0° Wedge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Shock Impingement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Periodic Response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(Baseline)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0° Wedge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Shock Impingement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Chaotic Response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(Optional)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4° Wedge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Shock Impingement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Periodic Response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(Baseline)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/ Toolset</a:t>
                      </a:r>
                    </a:p>
                  </a:txBody>
                  <a:tcPr marL="6639" marR="6639" marT="66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2° Wedge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Shock Impingement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Laminar Flow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(Baseline)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10° Wedge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Shock Impingement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Transitional Flow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(Optional)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Oscillating Wedge (2 - 10°)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Shock Impingement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Transitional Flow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(Optional)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931424"/>
                  </a:ext>
                </a:extLst>
              </a:tr>
              <a:tr h="1442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 Engineering</a:t>
                      </a:r>
                    </a:p>
                  </a:txBody>
                  <a:tcPr marL="6639" marR="6639" marT="6639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 Blades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Loci/CHEM + Abaqus</a:t>
                      </a:r>
                    </a:p>
                  </a:txBody>
                  <a:tcPr marL="6639" marR="6639" marT="66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Loci/CHEM + linearFSI</a:t>
                      </a:r>
                    </a:p>
                  </a:txBody>
                  <a:tcPr marL="6639" marR="6639" marT="66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589962"/>
                  </a:ext>
                </a:extLst>
              </a:tr>
              <a:tr h="1442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HPCMP CREATE</a:t>
                      </a:r>
                    </a:p>
                  </a:txBody>
                  <a:tcPr marL="6639" marR="6639" marT="6639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Steven Lamberson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Kestrel +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SierraSD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9" marR="6639" marT="66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Kestrel +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SierraSD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9" marR="6639" marT="66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876428"/>
                  </a:ext>
                </a:extLst>
              </a:tr>
              <a:tr h="1442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Duke University</a:t>
                      </a:r>
                    </a:p>
                  </a:txBody>
                  <a:tcPr marL="6639" marR="6639" marT="6639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Earl Dowell &amp; Luisa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9" marR="6639" marT="66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9" marR="6639" marT="663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9" marR="6639" marT="66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670518"/>
                  </a:ext>
                </a:extLst>
              </a:tr>
              <a:tr h="1442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Technion</a:t>
                      </a:r>
                    </a:p>
                  </a:txBody>
                  <a:tcPr marL="6639" marR="6639" marT="6639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Lior Poplingher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9" marR="6639" marT="66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9" marR="6639" marT="66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1580267"/>
                  </a:ext>
                </a:extLst>
              </a:tr>
              <a:tr h="2722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NASA LaRC</a:t>
                      </a:r>
                    </a:p>
                  </a:txBody>
                  <a:tcPr marL="6639" marR="6639" marT="6639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Bartels &amp; Brett Stanford</a:t>
                      </a:r>
                    </a:p>
                  </a:txBody>
                  <a:tcPr marL="6639" marR="6639" marT="66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FUN3D</a:t>
                      </a:r>
                    </a:p>
                  </a:txBody>
                  <a:tcPr marL="6639" marR="6639" marT="66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9" marR="6639" marT="66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FUN3D </a:t>
                      </a:r>
                    </a:p>
                  </a:txBody>
                  <a:tcPr marL="6639" marR="6639" marT="66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9" marR="6639" marT="6639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956069"/>
                  </a:ext>
                </a:extLst>
              </a:tr>
              <a:tr h="4046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Penn State</a:t>
                      </a:r>
                    </a:p>
                  </a:txBody>
                  <a:tcPr marL="6639" marR="6639" marT="6639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Daning Huang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Yuya Ando</a:t>
                      </a:r>
                    </a:p>
                  </a:txBody>
                  <a:tcPr marL="6639" marR="6639" marT="66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HYPATE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Cradle CFD/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scFLOW+MSC.Nastran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9" marR="6639" marT="66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HYPATE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Cradle CFD/scFLOW+MSC.Nastran</a:t>
                      </a:r>
                    </a:p>
                  </a:txBody>
                  <a:tcPr marL="6639" marR="6639" marT="66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9" marR="6639" marT="6639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687294"/>
                  </a:ext>
                </a:extLst>
              </a:tr>
              <a:tr h="2722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USAFA</a:t>
                      </a:r>
                    </a:p>
                  </a:txBody>
                  <a:tcPr marL="6639" marR="6639" marT="6639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Charlie Hoke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9" marR="6639" marT="66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Kestrel/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SierraSD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Fluent</a:t>
                      </a:r>
                    </a:p>
                  </a:txBody>
                  <a:tcPr marL="6639" marR="6639" marT="66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X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X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 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639" marR="6639" marT="6639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950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36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Workshop </a:t>
            </a:r>
            <a:r>
              <a:rPr lang="en-US" dirty="0" err="1">
                <a:latin typeface="Century Gothic" panose="020B0502020202020204" pitchFamily="34" charset="0"/>
              </a:rPr>
              <a:t>Programmatics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888" cy="4351338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Results due end of October </a:t>
            </a:r>
            <a:r>
              <a:rPr lang="en-US" dirty="0">
                <a:latin typeface="Century Gothic" panose="020B0502020202020204" pitchFamily="34" charset="0"/>
                <a:sym typeface="Wingdings" panose="05000000000000000000" pitchFamily="2" charset="2"/>
              </a:rPr>
              <a:t> received one entry so far</a:t>
            </a:r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Details for both experiments available at AePW3 website</a:t>
            </a:r>
          </a:p>
          <a:p>
            <a:pPr lvl="1"/>
            <a:r>
              <a:rPr lang="en-US" dirty="0">
                <a:hlinkClick r:id="rId3"/>
              </a:rPr>
              <a:t>https://nescacademy.nasa.gov/workshops/AePW3/public/wg/highspeed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Monthly telecon slides posted as well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Post-processing scripts also provided for to aid comparisons and ensure consistency of results</a:t>
            </a:r>
          </a:p>
          <a:p>
            <a:r>
              <a:rPr lang="en-US" dirty="0">
                <a:latin typeface="Century Gothic" panose="020B0502020202020204" pitchFamily="34" charset="0"/>
              </a:rPr>
              <a:t>Scheduled weekend before SciTech (Jan 21-22)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SciTech is Jan 23-27 at National Harbor, MD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Virtual access is now an option, requires workshop registration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Must register for workshop and additional cost</a:t>
            </a:r>
          </a:p>
          <a:p>
            <a:pPr lvl="2"/>
            <a:r>
              <a:rPr lang="en-US" dirty="0">
                <a:latin typeface="Century Gothic" panose="020B0502020202020204" pitchFamily="34" charset="0"/>
              </a:rPr>
              <a:t>Cost is $300 (early registration) or $400 for AIAA members and $500 for AIAA non-members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Can attend workshop without registering for conference, i.e. register for workshop only and not the conference</a:t>
            </a:r>
          </a:p>
          <a:p>
            <a:r>
              <a:rPr lang="en-US" dirty="0">
                <a:latin typeface="Century Gothic" panose="020B0502020202020204" pitchFamily="34" charset="0"/>
              </a:rPr>
              <a:t>Plan is to present all 4 working groups in serial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Allow participants to see results from other WGs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High Speed WG is tentatively scheduled for Sunday (01/22)</a:t>
            </a:r>
          </a:p>
          <a:p>
            <a:r>
              <a:rPr lang="en-US" dirty="0">
                <a:latin typeface="Century Gothic" panose="020B0502020202020204" pitchFamily="34" charset="0"/>
              </a:rPr>
              <a:t>Presentations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Current plan is 10-15 minutes for each participant (may vary depending on number of participants)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Organizing committee will provide overview of cases for each WG so individual participants can just focus on presenting their  results</a:t>
            </a:r>
          </a:p>
          <a:p>
            <a:pPr lvl="1"/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44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Progress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888" cy="4351338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entury Gothic" panose="020B0502020202020204" pitchFamily="34" charset="0"/>
              </a:rPr>
              <a:t>HyMAX</a:t>
            </a:r>
            <a:endParaRPr lang="en-US" dirty="0">
              <a:latin typeface="Century Gothic" panose="020B0502020202020204" pitchFamily="34" charset="0"/>
            </a:endParaRP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Krishna waiting on approval to send freestream fluctuating pressure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Material: 6061-T6 aluminum, </a:t>
            </a:r>
            <a:r>
              <a:rPr lang="en-US" dirty="0">
                <a:latin typeface="Century Gothic" panose="020B0502020202020204" pitchFamily="34" charset="0"/>
                <a:hlinkClick r:id="rId3"/>
              </a:rPr>
              <a:t>https://www.matweb.com/search/datasheet.aspx?matguid=b8d536e0b9b54bd7b69e4124d8f1d20a&amp;ckck=1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</a:p>
          <a:p>
            <a:r>
              <a:rPr lang="en-US" dirty="0">
                <a:latin typeface="Century Gothic" panose="020B0502020202020204" pitchFamily="34" charset="0"/>
              </a:rPr>
              <a:t>RC-19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Specified cavity pressure defined as absolute pressure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Kirk to provide mean amplitude and PSD data (approved)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Kirk to provide drawings that hold the thin panel/frame test article </a:t>
            </a:r>
          </a:p>
          <a:p>
            <a:r>
              <a:rPr lang="en-US" dirty="0">
                <a:latin typeface="Century Gothic" panose="020B0502020202020204" pitchFamily="34" charset="0"/>
              </a:rPr>
              <a:t>Encountered any issues to share with WG?</a:t>
            </a:r>
          </a:p>
        </p:txBody>
      </p:sp>
    </p:spTree>
    <p:extLst>
      <p:ext uri="{BB962C8B-B14F-4D97-AF65-F5344CB8AC3E}">
        <p14:creationId xmlns:p14="http://schemas.microsoft.com/office/powerpoint/2010/main" val="232064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entury Gothic" panose="020B0502020202020204" pitchFamily="34" charset="0"/>
              </a:rPr>
              <a:t>HyMAX</a:t>
            </a:r>
            <a:r>
              <a:rPr lang="en-US" dirty="0">
                <a:latin typeface="Century Gothic" panose="020B0502020202020204" pitchFamily="34" charset="0"/>
              </a:rPr>
              <a:t> Data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888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FFT or time histories</a:t>
            </a:r>
          </a:p>
          <a:p>
            <a:r>
              <a:rPr lang="en-US" dirty="0">
                <a:latin typeface="Century Gothic" panose="020B0502020202020204" pitchFamily="34" charset="0"/>
              </a:rPr>
              <a:t>Trailing edge deflection time history</a:t>
            </a:r>
          </a:p>
          <a:p>
            <a:r>
              <a:rPr lang="en-US" dirty="0">
                <a:latin typeface="Century Gothic" panose="020B0502020202020204" pitchFamily="34" charset="0"/>
              </a:rPr>
              <a:t>Flow field data: Schlieren for shock/expansion location</a:t>
            </a:r>
          </a:p>
          <a:p>
            <a:r>
              <a:rPr lang="en-US" dirty="0">
                <a:latin typeface="Century Gothic" panose="020B0502020202020204" pitchFamily="34" charset="0"/>
              </a:rPr>
              <a:t>Andrew and Krishna to finalize format </a:t>
            </a:r>
          </a:p>
          <a:p>
            <a:r>
              <a:rPr lang="en-US" dirty="0">
                <a:latin typeface="Century Gothic" panose="020B0502020202020204" pitchFamily="34" charset="0"/>
              </a:rPr>
              <a:t>Goal is to have format defined by 11/28</a:t>
            </a:r>
          </a:p>
          <a:p>
            <a:pPr lvl="1"/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925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RC-19 Results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817888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latin typeface="Century Gothic" panose="020B0502020202020204" pitchFamily="34" charset="0"/>
                  </a:rPr>
                  <a:t>Duke University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𝐵𝐶</m:t>
                        </m:r>
                      </m:sub>
                    </m:sSub>
                  </m:oMath>
                </a14:m>
                <a:r>
                  <a:rPr lang="en-US" dirty="0">
                    <a:latin typeface="Century Gothic" panose="020B0502020202020204" pitchFamily="34" charset="0"/>
                  </a:rPr>
                  <a:t> parameter is the ratio of the in-plane panel stiffness to the support stiffness</a:t>
                </a:r>
              </a:p>
              <a:p>
                <a:pPr lvl="1"/>
                <a:r>
                  <a:rPr lang="en-US" dirty="0">
                    <a:latin typeface="Century Gothic" panose="020B0502020202020204" pitchFamily="34" charset="0"/>
                  </a:rPr>
                  <a:t>To exhibit periodic response,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𝐵𝐶</m:t>
                        </m:r>
                      </m:sub>
                    </m:sSub>
                  </m:oMath>
                </a14:m>
                <a:r>
                  <a:rPr lang="en-US" dirty="0">
                    <a:latin typeface="Century Gothic" panose="020B0502020202020204" pitchFamily="34" charset="0"/>
                  </a:rPr>
                  <a:t> is on the order 1</a:t>
                </a:r>
              </a:p>
              <a:p>
                <a:pPr lvl="1"/>
                <a:r>
                  <a:rPr lang="en-US" dirty="0">
                    <a:latin typeface="Century Gothic" panose="020B0502020202020204" pitchFamily="34" charset="0"/>
                  </a:rPr>
                  <a:t>Cavity pressure effects</a:t>
                </a:r>
              </a:p>
              <a:p>
                <a:pPr lvl="2"/>
                <a:r>
                  <a:rPr lang="en-US" dirty="0">
                    <a:latin typeface="Century Gothic" panose="020B0502020202020204" pitchFamily="34" charset="0"/>
                  </a:rPr>
                  <a:t>Increases the static pressure / stiffness effects</a:t>
                </a:r>
              </a:p>
              <a:p>
                <a:pPr lvl="2"/>
                <a:r>
                  <a:rPr lang="en-US" dirty="0">
                    <a:latin typeface="Century Gothic" panose="020B0502020202020204" pitchFamily="34" charset="0"/>
                  </a:rPr>
                  <a:t>Acoustic resonance effects of finite cavity are not important to panel response</a:t>
                </a:r>
              </a:p>
              <a:p>
                <a:r>
                  <a:rPr lang="en-US" dirty="0">
                    <a:latin typeface="Century Gothic" panose="020B0502020202020204" pitchFamily="34" charset="0"/>
                  </a:rPr>
                  <a:t>NASA </a:t>
                </a:r>
                <a:r>
                  <a:rPr lang="en-US" dirty="0" err="1">
                    <a:latin typeface="Century Gothic" panose="020B0502020202020204" pitchFamily="34" charset="0"/>
                  </a:rPr>
                  <a:t>LaRC</a:t>
                </a:r>
                <a:endParaRPr lang="en-US" dirty="0">
                  <a:latin typeface="Century Gothic" panose="020B0502020202020204" pitchFamily="34" charset="0"/>
                </a:endParaRPr>
              </a:p>
              <a:p>
                <a:pPr lvl="1"/>
                <a:r>
                  <a:rPr lang="en-US" dirty="0">
                    <a:latin typeface="Century Gothic" panose="020B0502020202020204" pitchFamily="34" charset="0"/>
                  </a:rPr>
                  <a:t>Need to adequately resolve shock to get panel pressure distribution correct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817888" cy="4351338"/>
              </a:xfrm>
              <a:blipFill>
                <a:blip r:embed="rId3"/>
                <a:stretch>
                  <a:fillRect l="-1015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5466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entury Gothic" panose="020B0502020202020204" pitchFamily="34" charset="0"/>
              </a:rPr>
              <a:t>HyMAX</a:t>
            </a:r>
            <a:r>
              <a:rPr lang="en-US" dirty="0">
                <a:latin typeface="Century Gothic" panose="020B0502020202020204" pitchFamily="34" charset="0"/>
              </a:rPr>
              <a:t>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888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NASA </a:t>
            </a:r>
            <a:r>
              <a:rPr lang="en-US" dirty="0" err="1">
                <a:latin typeface="Century Gothic" panose="020B0502020202020204" pitchFamily="34" charset="0"/>
              </a:rPr>
              <a:t>LaRC</a:t>
            </a:r>
            <a:endParaRPr lang="en-US" dirty="0">
              <a:latin typeface="Century Gothic" panose="020B0502020202020204" pitchFamily="34" charset="0"/>
            </a:endParaRP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Need to adequately resolve expansion behind wedge shock to get peak panel pressure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Resolving flow field structures is need to get correct panel response</a:t>
            </a:r>
          </a:p>
        </p:txBody>
      </p:sp>
    </p:spTree>
    <p:extLst>
      <p:ext uri="{BB962C8B-B14F-4D97-AF65-F5344CB8AC3E}">
        <p14:creationId xmlns:p14="http://schemas.microsoft.com/office/powerpoint/2010/main" val="114722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Questions and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749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724</Words>
  <Application>Microsoft Office PowerPoint</Application>
  <PresentationFormat>Widescreen</PresentationFormat>
  <Paragraphs>159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Century Gothic</vt:lpstr>
      <vt:lpstr>Wingdings</vt:lpstr>
      <vt:lpstr>Office Theme</vt:lpstr>
      <vt:lpstr>3rd AeroElastic Prediction Workshop High-Speed Working Group</vt:lpstr>
      <vt:lpstr>Open Agenda</vt:lpstr>
      <vt:lpstr>Administrative</vt:lpstr>
      <vt:lpstr>Workshop Programmatics</vt:lpstr>
      <vt:lpstr>Progress Updates</vt:lpstr>
      <vt:lpstr>HyMAX Data Format</vt:lpstr>
      <vt:lpstr>RC-19 Results</vt:lpstr>
      <vt:lpstr>HyMAX Results</vt:lpstr>
      <vt:lpstr>Questions and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AeroElastic Prediction Workshop High-Speed Working Group</dc:title>
  <dc:creator>Eric Blades</dc:creator>
  <cp:lastModifiedBy>Eric Blades</cp:lastModifiedBy>
  <cp:revision>198</cp:revision>
  <dcterms:created xsi:type="dcterms:W3CDTF">2021-10-07T19:25:11Z</dcterms:created>
  <dcterms:modified xsi:type="dcterms:W3CDTF">2022-11-17T23:23:30Z</dcterms:modified>
</cp:coreProperties>
</file>